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0" roundtripDataSignature="AMtx7mh4phN8sN9yARpqnYXRrJ6+cJ4/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4.png>
</file>

<file path=ppt/media/image2.png>
</file>

<file path=ppt/media/image3.png>
</file>

<file path=ppt/media/image4.png>
</file>

<file path=ppt/media/image5.png>
</file>

<file path=ppt/media/image6.gif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418f85a2e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6418f85a2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a5e714351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g2a5e714351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a5e714351a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2a5e714351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bbb9a2b44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bbb9a2b44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bb9a2b4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bb9a2b4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6418f85a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g26418f85a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" name="Google Shape;16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" name="Google Shape;1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openai.com/gpt-4" TargetMode="External"/><Relationship Id="rId4" Type="http://schemas.openxmlformats.org/officeDocument/2006/relationships/hyperlink" Target="https://openai.com/gpt-4" TargetMode="External"/><Relationship Id="rId9" Type="http://schemas.openxmlformats.org/officeDocument/2006/relationships/hyperlink" Target="https://runwayml.com/ai-magic-tools/gen-2/" TargetMode="External"/><Relationship Id="rId5" Type="http://schemas.openxmlformats.org/officeDocument/2006/relationships/hyperlink" Target="https://openai.com/gpt-4" TargetMode="External"/><Relationship Id="rId6" Type="http://schemas.openxmlformats.org/officeDocument/2006/relationships/hyperlink" Target="https://openai.com/dall-e-3" TargetMode="External"/><Relationship Id="rId7" Type="http://schemas.openxmlformats.org/officeDocument/2006/relationships/hyperlink" Target="https://huggingface.co/spaces/stabilityai/stable-diffusion" TargetMode="External"/><Relationship Id="rId8" Type="http://schemas.openxmlformats.org/officeDocument/2006/relationships/hyperlink" Target="https://aitestkitchen.withgoogle.com/tools/music-fx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rive.google.com/drive/folders/1IbiuDPDDffxNkSWdC0-xpFmUt25TWt-s?usp=drive_lin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rive.google.com/drive/folders/1EldjXOaf2YxZ2x-wPfRhiLLeIbhpBPPQ?usp=drive_link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Lecture 03</a:t>
            </a:r>
            <a:endParaRPr b="1"/>
          </a:p>
        </p:txBody>
      </p:sp>
      <p:sp>
        <p:nvSpPr>
          <p:cNvPr id="53" name="Google Shape;53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7646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Irfan Malik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6"/>
              <a:buNone/>
            </a:pPr>
            <a:r>
              <a:rPr lang="en">
                <a:solidFill>
                  <a:schemeClr val="dk1"/>
                </a:solidFill>
              </a:rPr>
              <a:t>Dr. Sheraz Naseer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25" y="4435400"/>
            <a:ext cx="2021288" cy="44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5050" y="4201800"/>
            <a:ext cx="1330074" cy="9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"/>
          <p:cNvSpPr txBox="1"/>
          <p:nvPr>
            <p:ph type="title"/>
          </p:nvPr>
        </p:nvSpPr>
        <p:spPr>
          <a:xfrm>
            <a:off x="311700" y="320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Unsupervised learning:</a:t>
            </a:r>
            <a:endParaRPr b="1" sz="3000"/>
          </a:p>
        </p:txBody>
      </p:sp>
      <p:sp>
        <p:nvSpPr>
          <p:cNvPr id="125" name="Google Shape;125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C0C0C"/>
                </a:solidFill>
              </a:rPr>
              <a:t>Unsupervised learning is a type of </a:t>
            </a:r>
            <a:r>
              <a:rPr b="1" lang="en">
                <a:solidFill>
                  <a:srgbClr val="FF0000"/>
                </a:solidFill>
              </a:rPr>
              <a:t>machine learning algorithm </a:t>
            </a:r>
            <a:r>
              <a:rPr lang="en">
                <a:solidFill>
                  <a:srgbClr val="0C0C0C"/>
                </a:solidFill>
              </a:rPr>
              <a:t>where the </a:t>
            </a:r>
            <a:r>
              <a:rPr b="1" lang="en">
                <a:solidFill>
                  <a:srgbClr val="FF0000"/>
                </a:solidFill>
              </a:rPr>
              <a:t>model learns from unlabeled data</a:t>
            </a:r>
            <a:r>
              <a:rPr lang="en">
                <a:solidFill>
                  <a:srgbClr val="0C0C0C"/>
                </a:solidFill>
              </a:rPr>
              <a:t>, meaning there are no predefined target labels.</a:t>
            </a:r>
            <a:endParaRPr/>
          </a:p>
        </p:txBody>
      </p:sp>
      <p:sp>
        <p:nvSpPr>
          <p:cNvPr id="126" name="Google Shape;1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2167" y="1921889"/>
            <a:ext cx="5273336" cy="2966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40"/>
              <a:t>Unsupervised learning</a:t>
            </a:r>
            <a:endParaRPr b="1" sz="3040"/>
          </a:p>
        </p:txBody>
      </p:sp>
      <p:pic>
        <p:nvPicPr>
          <p:cNvPr id="133" name="Google Shape;13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1997" y="2303125"/>
            <a:ext cx="6112875" cy="25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1"/>
          <p:cNvSpPr txBox="1"/>
          <p:nvPr/>
        </p:nvSpPr>
        <p:spPr>
          <a:xfrm>
            <a:off x="612425" y="1184075"/>
            <a:ext cx="594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Clustering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Dimensionality Reduction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Anomaly Detection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40"/>
              <a:t>Some Unsupervised learning algorithms</a:t>
            </a:r>
            <a:endParaRPr/>
          </a:p>
        </p:txBody>
      </p:sp>
      <p:sp>
        <p:nvSpPr>
          <p:cNvPr id="141" name="Google Shape;141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K-Means</a:t>
            </a:r>
            <a:endParaRPr/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DBSCAN</a:t>
            </a:r>
            <a:endParaRPr/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Hierarchical Cluster Analysis(HCA)</a:t>
            </a:r>
            <a:endParaRPr/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One-class SVM</a:t>
            </a:r>
            <a:endParaRPr/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Principal Component Analysis(PCA)</a:t>
            </a:r>
            <a:endParaRPr/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t-distributed Stochastic Neighbor Embedding(t-SNE)</a:t>
            </a:r>
            <a:endParaRPr/>
          </a:p>
        </p:txBody>
      </p:sp>
      <p:sp>
        <p:nvSpPr>
          <p:cNvPr id="142" name="Google Shape;14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Reinforcement learning:</a:t>
            </a:r>
            <a:endParaRPr b="1" sz="3000"/>
          </a:p>
        </p:txBody>
      </p:sp>
      <p:sp>
        <p:nvSpPr>
          <p:cNvPr id="148" name="Google Shape;148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C0C0C"/>
                </a:solidFill>
              </a:rPr>
              <a:t>Reinforcement learning is a type of </a:t>
            </a:r>
            <a:r>
              <a:rPr b="1" lang="en">
                <a:solidFill>
                  <a:srgbClr val="FF0000"/>
                </a:solidFill>
              </a:rPr>
              <a:t>machine learning</a:t>
            </a:r>
            <a:r>
              <a:rPr lang="en">
                <a:solidFill>
                  <a:srgbClr val="FF0000"/>
                </a:solidFill>
              </a:rPr>
              <a:t> </a:t>
            </a:r>
            <a:r>
              <a:rPr lang="en">
                <a:solidFill>
                  <a:srgbClr val="0C0C0C"/>
                </a:solidFill>
              </a:rPr>
              <a:t>algorithm where an agent </a:t>
            </a:r>
            <a:r>
              <a:rPr b="1" lang="en">
                <a:solidFill>
                  <a:srgbClr val="FF0000"/>
                </a:solidFill>
              </a:rPr>
              <a:t>learns to make decisions by interacting with an environment. </a:t>
            </a:r>
            <a:r>
              <a:rPr lang="en">
                <a:solidFill>
                  <a:srgbClr val="0C0C0C"/>
                </a:solidFill>
              </a:rPr>
              <a:t>The agent receives feedback in the form of rewards or penalties based on its actions, and its goal is to learn the optimal strategy to maximize cumulative rewards over time.</a:t>
            </a:r>
            <a:endParaRPr/>
          </a:p>
        </p:txBody>
      </p:sp>
      <p:sp>
        <p:nvSpPr>
          <p:cNvPr id="149" name="Google Shape;14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0" name="Google Shape;15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5534" y="2570463"/>
            <a:ext cx="5468644" cy="2486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>
            <p:ph type="title"/>
          </p:nvPr>
        </p:nvSpPr>
        <p:spPr>
          <a:xfrm>
            <a:off x="311700" y="358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Some Reinforcement Learning algorithms</a:t>
            </a:r>
            <a:endParaRPr/>
          </a:p>
        </p:txBody>
      </p:sp>
      <p:sp>
        <p:nvSpPr>
          <p:cNvPr id="156" name="Google Shape;156;p8"/>
          <p:cNvSpPr txBox="1"/>
          <p:nvPr>
            <p:ph idx="1" type="body"/>
          </p:nvPr>
        </p:nvSpPr>
        <p:spPr>
          <a:xfrm>
            <a:off x="311700" y="1066200"/>
            <a:ext cx="8520600" cy="18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Q-Learning 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SARSA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Deep-Q network(DQN)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Policy gradient methods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actor-critic methods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Markov Decision Process</a:t>
            </a:r>
            <a:endParaRPr/>
          </a:p>
        </p:txBody>
      </p:sp>
      <p:sp>
        <p:nvSpPr>
          <p:cNvPr id="157" name="Google Shape;15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6418f85a2e_0_5"/>
          <p:cNvSpPr txBox="1"/>
          <p:nvPr>
            <p:ph type="title"/>
          </p:nvPr>
        </p:nvSpPr>
        <p:spPr>
          <a:xfrm>
            <a:off x="311700" y="21908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220"/>
              <a:t>Deep Learning</a:t>
            </a:r>
            <a:endParaRPr b="1" sz="3220"/>
          </a:p>
        </p:txBody>
      </p:sp>
      <p:sp>
        <p:nvSpPr>
          <p:cNvPr id="163" name="Google Shape;163;g26418f85a2e_0_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"/>
          <p:cNvSpPr txBox="1"/>
          <p:nvPr>
            <p:ph type="title"/>
          </p:nvPr>
        </p:nvSpPr>
        <p:spPr>
          <a:xfrm>
            <a:off x="311700" y="445025"/>
            <a:ext cx="3268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720"/>
              <a:t>Biological Neuron</a:t>
            </a:r>
            <a:endParaRPr b="1" sz="2720"/>
          </a:p>
        </p:txBody>
      </p:sp>
      <p:pic>
        <p:nvPicPr>
          <p:cNvPr id="169" name="Google Shape;169;p14"/>
          <p:cNvPicPr preferRelativeResize="0"/>
          <p:nvPr/>
        </p:nvPicPr>
        <p:blipFill rotWithShape="1">
          <a:blip r:embed="rId3">
            <a:alphaModFix/>
          </a:blip>
          <a:srcRect b="0" l="52622" r="0" t="0"/>
          <a:stretch/>
        </p:blipFill>
        <p:spPr>
          <a:xfrm>
            <a:off x="4865926" y="1097525"/>
            <a:ext cx="4187901" cy="282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4"/>
          <p:cNvPicPr preferRelativeResize="0"/>
          <p:nvPr/>
        </p:nvPicPr>
        <p:blipFill rotWithShape="1">
          <a:blip r:embed="rId3">
            <a:alphaModFix/>
          </a:blip>
          <a:srcRect b="0" l="0" r="49650" t="0"/>
          <a:stretch/>
        </p:blipFill>
        <p:spPr>
          <a:xfrm>
            <a:off x="51850" y="1097513"/>
            <a:ext cx="4450527" cy="282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4"/>
          <p:cNvSpPr txBox="1"/>
          <p:nvPr>
            <p:ph type="title"/>
          </p:nvPr>
        </p:nvSpPr>
        <p:spPr>
          <a:xfrm>
            <a:off x="4865925" y="445025"/>
            <a:ext cx="317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820"/>
              <a:t>Artificial Neuron</a:t>
            </a:r>
            <a:endParaRPr b="1" sz="2820"/>
          </a:p>
        </p:txBody>
      </p:sp>
      <p:pic>
        <p:nvPicPr>
          <p:cNvPr id="172" name="Google Shape;172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28050" y="3278525"/>
            <a:ext cx="3727450" cy="18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Neural Networks</a:t>
            </a:r>
            <a:endParaRPr/>
          </a:p>
        </p:txBody>
      </p:sp>
      <p:sp>
        <p:nvSpPr>
          <p:cNvPr id="179" name="Google Shape;179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Neural Network, also known as Artificial Neural Networks(ANNs) or Simulated Neural Networks(SNNs),is an interconnected  group of nodes inspired by a simplification of neurons in brain.</a:t>
            </a:r>
            <a:endParaRPr/>
          </a:p>
        </p:txBody>
      </p:sp>
      <p:sp>
        <p:nvSpPr>
          <p:cNvPr id="180" name="Google Shape;18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1" name="Google Shape;18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4679" y="2231571"/>
            <a:ext cx="4796518" cy="2729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Neural Network</a:t>
            </a:r>
            <a:endParaRPr b="1" sz="3020"/>
          </a:p>
        </p:txBody>
      </p:sp>
      <p:sp>
        <p:nvSpPr>
          <p:cNvPr id="187" name="Google Shape;18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8" name="Google Shape;18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7339" y="1646456"/>
            <a:ext cx="5477822" cy="26347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ML vs. DL</a:t>
            </a:r>
            <a:endParaRPr b="1" sz="3020"/>
          </a:p>
        </p:txBody>
      </p:sp>
      <p:sp>
        <p:nvSpPr>
          <p:cNvPr id="194" name="Google Shape;19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5" name="Google Shape;19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975" y="1017725"/>
            <a:ext cx="8609151" cy="403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a5e714351a_0_12"/>
          <p:cNvSpPr txBox="1"/>
          <p:nvPr>
            <p:ph idx="1" type="subTitle"/>
          </p:nvPr>
        </p:nvSpPr>
        <p:spPr>
          <a:xfrm>
            <a:off x="194225" y="1238365"/>
            <a:ext cx="8128200" cy="28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Recap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Deep Learning </a:t>
            </a:r>
            <a:endParaRPr sz="21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2100">
                <a:solidFill>
                  <a:schemeClr val="dk1"/>
                </a:solidFill>
              </a:rPr>
              <a:t>Neural Networks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Generative AI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Discriminative vs Generative AI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61" name="Google Shape;61;g2a5e714351a_0_12"/>
          <p:cNvSpPr txBox="1"/>
          <p:nvPr>
            <p:ph type="ctrTitle"/>
          </p:nvPr>
        </p:nvSpPr>
        <p:spPr>
          <a:xfrm>
            <a:off x="311700" y="437925"/>
            <a:ext cx="76740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000"/>
              <a:t>Agenda</a:t>
            </a:r>
            <a:endParaRPr b="1" sz="3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00"/>
              <a:t>Generative AI </a:t>
            </a:r>
            <a:endParaRPr b="1" sz="3000"/>
          </a:p>
        </p:txBody>
      </p:sp>
      <p:sp>
        <p:nvSpPr>
          <p:cNvPr id="201" name="Google Shape;201;p13"/>
          <p:cNvSpPr txBox="1"/>
          <p:nvPr>
            <p:ph idx="1" type="body"/>
          </p:nvPr>
        </p:nvSpPr>
        <p:spPr>
          <a:xfrm>
            <a:off x="311700" y="1152475"/>
            <a:ext cx="8520600" cy="10156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</a:pPr>
            <a:r>
              <a:rPr lang="en">
                <a:solidFill>
                  <a:srgbClr val="000000"/>
                </a:solidFill>
              </a:rPr>
              <a:t>Generative AI, also </a:t>
            </a:r>
            <a:r>
              <a:rPr b="1" lang="en">
                <a:solidFill>
                  <a:srgbClr val="FF0000"/>
                </a:solidFill>
              </a:rPr>
              <a:t>known as GenAI </a:t>
            </a:r>
            <a:r>
              <a:rPr lang="en">
                <a:solidFill>
                  <a:srgbClr val="000000"/>
                </a:solidFill>
              </a:rPr>
              <a:t>is a type of </a:t>
            </a:r>
            <a:r>
              <a:rPr b="1" lang="en">
                <a:solidFill>
                  <a:srgbClr val="FF0000"/>
                </a:solidFill>
              </a:rPr>
              <a:t>artificial intelligence  </a:t>
            </a:r>
            <a:r>
              <a:rPr lang="en">
                <a:solidFill>
                  <a:srgbClr val="000000"/>
                </a:solidFill>
              </a:rPr>
              <a:t>that </a:t>
            </a:r>
            <a:r>
              <a:rPr b="1" lang="en">
                <a:solidFill>
                  <a:srgbClr val="FF0000"/>
                </a:solidFill>
              </a:rPr>
              <a:t>creates new content </a:t>
            </a:r>
            <a:r>
              <a:rPr lang="en">
                <a:solidFill>
                  <a:srgbClr val="000000"/>
                </a:solidFill>
              </a:rPr>
              <a:t>based on the </a:t>
            </a:r>
            <a:r>
              <a:rPr b="1" lang="en">
                <a:solidFill>
                  <a:srgbClr val="FF0000"/>
                </a:solidFill>
              </a:rPr>
              <a:t>patterns learned from existing data</a:t>
            </a:r>
            <a:r>
              <a:rPr lang="en">
                <a:solidFill>
                  <a:srgbClr val="000000"/>
                </a:solidFill>
              </a:rPr>
              <a:t> .These algorithms can generate text, images, videos, audio, code etc. </a:t>
            </a:r>
            <a:endParaRPr/>
          </a:p>
        </p:txBody>
      </p:sp>
      <p:sp>
        <p:nvSpPr>
          <p:cNvPr id="202" name="Google Shape;20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3" name="Google Shape;203;p13"/>
          <p:cNvPicPr preferRelativeResize="0"/>
          <p:nvPr/>
        </p:nvPicPr>
        <p:blipFill rotWithShape="1">
          <a:blip r:embed="rId3">
            <a:alphaModFix/>
          </a:blip>
          <a:srcRect b="17139" l="0" r="0" t="0"/>
          <a:stretch/>
        </p:blipFill>
        <p:spPr>
          <a:xfrm>
            <a:off x="2183908" y="2263792"/>
            <a:ext cx="4494320" cy="279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Generative AI</a:t>
            </a:r>
            <a:endParaRPr b="1" sz="3020"/>
          </a:p>
        </p:txBody>
      </p:sp>
      <p:sp>
        <p:nvSpPr>
          <p:cNvPr id="209" name="Google Shape;209;p18"/>
          <p:cNvSpPr txBox="1"/>
          <p:nvPr>
            <p:ph idx="1" type="body"/>
          </p:nvPr>
        </p:nvSpPr>
        <p:spPr>
          <a:xfrm>
            <a:off x="311700" y="1044617"/>
            <a:ext cx="8520600" cy="38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Text Generation </a:t>
            </a:r>
            <a:endParaRPr sz="20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ChatGPT 3.5/4</a:t>
            </a:r>
            <a:endParaRPr sz="1600" u="sng">
              <a:solidFill>
                <a:schemeClr val="dk1"/>
              </a:solidFill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Bard</a:t>
            </a:r>
            <a:endParaRPr sz="16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Image generation </a:t>
            </a:r>
            <a:endParaRPr sz="20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dk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Dall-E3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Stable Diffusion </a:t>
            </a:r>
            <a:endParaRPr sz="16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Music Generation </a:t>
            </a:r>
            <a:endParaRPr sz="20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dk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Music-LM</a:t>
            </a:r>
            <a:endParaRPr sz="16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Video Generation </a:t>
            </a:r>
            <a:endParaRPr sz="20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dk1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Runway ML Gen-2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10" name="Google Shape;21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      Discriminative     vs         Generative AI</a:t>
            </a:r>
            <a:endParaRPr/>
          </a:p>
        </p:txBody>
      </p:sp>
      <p:sp>
        <p:nvSpPr>
          <p:cNvPr id="216" name="Google Shape;216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Discriminative Al represents a specialized area in artificial intelligence  focused on distinguishing between different types of data input . Unlike Generative AI, Discriminative AI relies on existing data, identifying and categorizing it based on the learned patterns.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17" name="Google Shape;21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19"/>
          <p:cNvSpPr txBox="1"/>
          <p:nvPr>
            <p:ph idx="2" type="body"/>
          </p:nvPr>
        </p:nvSpPr>
        <p:spPr>
          <a:xfrm>
            <a:off x="4832400" y="1152475"/>
            <a:ext cx="3999900" cy="267762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Generative Artificial Intelligence , also known as GAI  refers to AI system capable of generating , text, images or other data in response to inputted prompt. These system learn from existing data and then create new content that shares similar characteristics with training data.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a5e714351a_0_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Summary</a:t>
            </a:r>
            <a:r>
              <a:rPr b="1" lang="en" sz="3020"/>
              <a:t> </a:t>
            </a:r>
            <a:endParaRPr b="1" sz="3020"/>
          </a:p>
        </p:txBody>
      </p:sp>
      <p:sp>
        <p:nvSpPr>
          <p:cNvPr id="224" name="Google Shape;224;g2a5e714351a_0_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Deep Learning 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sz="2100">
                <a:solidFill>
                  <a:schemeClr val="dk1"/>
                </a:solidFill>
              </a:rPr>
              <a:t>Neural Networks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Generative AI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Discriminative vs Generative AI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g2a5e714351a_0_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bbb9a2b449_0_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Next Lecture:</a:t>
            </a:r>
            <a:endParaRPr b="1" sz="3000"/>
          </a:p>
        </p:txBody>
      </p:sp>
      <p:sp>
        <p:nvSpPr>
          <p:cNvPr id="231" name="Google Shape;231;g2bbb9a2b449_0_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Lecture 04 - Deep Dive into Generative AI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Click Here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32" name="Google Shape;232;g2bbb9a2b449_0_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bbb9a2b449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Previous lecture:</a:t>
            </a:r>
            <a:endParaRPr sz="3000"/>
          </a:p>
        </p:txBody>
      </p:sp>
      <p:sp>
        <p:nvSpPr>
          <p:cNvPr id="67" name="Google Shape;67;g2bbb9a2b449_0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C0C0C"/>
                </a:solidFill>
              </a:rPr>
              <a:t>Lecture 02 - Machine Learning Essentials</a:t>
            </a:r>
            <a:endParaRPr b="1">
              <a:solidFill>
                <a:srgbClr val="0C0C0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Click Here</a:t>
            </a:r>
            <a:endParaRPr b="1">
              <a:solidFill>
                <a:srgbClr val="0C0C0C"/>
              </a:solidFill>
            </a:endParaRPr>
          </a:p>
        </p:txBody>
      </p:sp>
      <p:sp>
        <p:nvSpPr>
          <p:cNvPr id="68" name="Google Shape;68;g2bbb9a2b449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6418f85a2e_0_0"/>
          <p:cNvSpPr txBox="1"/>
          <p:nvPr>
            <p:ph idx="1" type="subTitle"/>
          </p:nvPr>
        </p:nvSpPr>
        <p:spPr>
          <a:xfrm>
            <a:off x="311700" y="208207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200">
                <a:solidFill>
                  <a:schemeClr val="dk1"/>
                </a:solidFill>
              </a:rPr>
              <a:t>Recap</a:t>
            </a:r>
            <a:endParaRPr b="1"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"/>
          <p:cNvSpPr txBox="1"/>
          <p:nvPr>
            <p:ph type="title"/>
          </p:nvPr>
        </p:nvSpPr>
        <p:spPr>
          <a:xfrm>
            <a:off x="5185575" y="579775"/>
            <a:ext cx="377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Machine Learning</a:t>
            </a:r>
            <a:endParaRPr b="1"/>
          </a:p>
        </p:txBody>
      </p:sp>
      <p:sp>
        <p:nvSpPr>
          <p:cNvPr id="79" name="Google Shape;79;p2"/>
          <p:cNvSpPr txBox="1"/>
          <p:nvPr>
            <p:ph idx="1" type="body"/>
          </p:nvPr>
        </p:nvSpPr>
        <p:spPr>
          <a:xfrm>
            <a:off x="311700" y="1152475"/>
            <a:ext cx="37764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0900"/>
              <a:buNone/>
            </a:pPr>
            <a:r>
              <a:rPr lang="en" sz="1500">
                <a:solidFill>
                  <a:schemeClr val="dk1"/>
                </a:solidFill>
              </a:rPr>
              <a:t>Artificial Intelligence is the </a:t>
            </a:r>
            <a:r>
              <a:rPr b="1" lang="en" sz="1500">
                <a:solidFill>
                  <a:srgbClr val="CC0000"/>
                </a:solidFill>
              </a:rPr>
              <a:t>branch</a:t>
            </a:r>
            <a:r>
              <a:rPr lang="en" sz="1500"/>
              <a:t> </a:t>
            </a:r>
            <a:r>
              <a:rPr lang="en" sz="1500">
                <a:solidFill>
                  <a:schemeClr val="dk1"/>
                </a:solidFill>
              </a:rPr>
              <a:t>of </a:t>
            </a:r>
            <a:r>
              <a:rPr b="1" lang="en" sz="1500">
                <a:solidFill>
                  <a:srgbClr val="CC0000"/>
                </a:solidFill>
              </a:rPr>
              <a:t>computer science</a:t>
            </a:r>
            <a:r>
              <a:rPr lang="en" sz="1500"/>
              <a:t> </a:t>
            </a:r>
            <a:r>
              <a:rPr lang="en" sz="1500">
                <a:solidFill>
                  <a:schemeClr val="dk1"/>
                </a:solidFill>
              </a:rPr>
              <a:t>concerned with development of</a:t>
            </a:r>
            <a:r>
              <a:rPr lang="en" sz="1500"/>
              <a:t> </a:t>
            </a:r>
            <a:r>
              <a:rPr b="1" lang="en" sz="1500">
                <a:solidFill>
                  <a:srgbClr val="CC0000"/>
                </a:solidFill>
              </a:rPr>
              <a:t>methods</a:t>
            </a:r>
            <a:r>
              <a:rPr lang="en" sz="1500"/>
              <a:t> </a:t>
            </a:r>
            <a:r>
              <a:rPr lang="en" sz="1500">
                <a:solidFill>
                  <a:schemeClr val="dk1"/>
                </a:solidFill>
              </a:rPr>
              <a:t>that</a:t>
            </a:r>
            <a:r>
              <a:rPr lang="en" sz="1500"/>
              <a:t> </a:t>
            </a:r>
            <a:r>
              <a:rPr b="1" lang="en" sz="1500">
                <a:solidFill>
                  <a:srgbClr val="CC0000"/>
                </a:solidFill>
              </a:rPr>
              <a:t>allow computers to learn without explicit programming.</a:t>
            </a:r>
            <a:endParaRPr b="1" sz="1500">
              <a:solidFill>
                <a:srgbClr val="CC0000"/>
              </a:solidFill>
            </a:endParaRPr>
          </a:p>
        </p:txBody>
      </p:sp>
      <p:sp>
        <p:nvSpPr>
          <p:cNvPr id="80" name="Google Shape;80;p2"/>
          <p:cNvSpPr txBox="1"/>
          <p:nvPr>
            <p:ph idx="2" type="body"/>
          </p:nvPr>
        </p:nvSpPr>
        <p:spPr>
          <a:xfrm>
            <a:off x="4832400" y="1152475"/>
            <a:ext cx="3999900" cy="15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n">
                <a:solidFill>
                  <a:schemeClr val="dk1"/>
                </a:solidFill>
              </a:rPr>
              <a:t>Machine Learning is a</a:t>
            </a:r>
            <a:r>
              <a:rPr b="1" lang="en">
                <a:solidFill>
                  <a:srgbClr val="CC0000"/>
                </a:solidFill>
              </a:rPr>
              <a:t> branch of AI</a:t>
            </a:r>
            <a:r>
              <a:rPr lang="en"/>
              <a:t>,</a:t>
            </a:r>
            <a:r>
              <a:rPr lang="en">
                <a:solidFill>
                  <a:schemeClr val="dk1"/>
                </a:solidFill>
              </a:rPr>
              <a:t> which focuses on</a:t>
            </a:r>
            <a:r>
              <a:rPr lang="en"/>
              <a:t> </a:t>
            </a:r>
            <a:r>
              <a:rPr b="1" lang="en">
                <a:solidFill>
                  <a:srgbClr val="CC0000"/>
                </a:solidFill>
              </a:rPr>
              <a:t>methods</a:t>
            </a:r>
            <a:r>
              <a:rPr lang="en"/>
              <a:t>,</a:t>
            </a:r>
            <a:r>
              <a:rPr lang="en">
                <a:solidFill>
                  <a:schemeClr val="dk1"/>
                </a:solidFill>
              </a:rPr>
              <a:t> that can </a:t>
            </a:r>
            <a:r>
              <a:rPr b="1" lang="en">
                <a:solidFill>
                  <a:srgbClr val="CC0000"/>
                </a:solidFill>
              </a:rPr>
              <a:t>learn from examples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and experience </a:t>
            </a:r>
            <a:r>
              <a:rPr b="1" lang="en">
                <a:solidFill>
                  <a:srgbClr val="CC0000"/>
                </a:solidFill>
              </a:rPr>
              <a:t>instead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of relying on </a:t>
            </a:r>
            <a:r>
              <a:rPr b="1" lang="en">
                <a:solidFill>
                  <a:srgbClr val="CC0000"/>
                </a:solidFill>
              </a:rPr>
              <a:t>hard-coded rules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and make predictions on new data.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" name="Google Shape;81;p2"/>
          <p:cNvSpPr txBox="1"/>
          <p:nvPr>
            <p:ph type="title"/>
          </p:nvPr>
        </p:nvSpPr>
        <p:spPr>
          <a:xfrm>
            <a:off x="357500" y="579775"/>
            <a:ext cx="377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Artificial Intelligence</a:t>
            </a:r>
            <a:endParaRPr b="1"/>
          </a:p>
        </p:txBody>
      </p:sp>
      <p:sp>
        <p:nvSpPr>
          <p:cNvPr id="82" name="Google Shape;82;p2"/>
          <p:cNvSpPr txBox="1"/>
          <p:nvPr>
            <p:ph type="title"/>
          </p:nvPr>
        </p:nvSpPr>
        <p:spPr>
          <a:xfrm>
            <a:off x="2639475" y="2611188"/>
            <a:ext cx="377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Deep Learning</a:t>
            </a:r>
            <a:endParaRPr b="1"/>
          </a:p>
        </p:txBody>
      </p:sp>
      <p:sp>
        <p:nvSpPr>
          <p:cNvPr id="83" name="Google Shape;83;p2"/>
          <p:cNvSpPr txBox="1"/>
          <p:nvPr>
            <p:ph idx="1" type="body"/>
          </p:nvPr>
        </p:nvSpPr>
        <p:spPr>
          <a:xfrm>
            <a:off x="2136321" y="3344498"/>
            <a:ext cx="4391304" cy="14193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b="1" lang="en">
                <a:solidFill>
                  <a:srgbClr val="CC0000"/>
                </a:solidFill>
              </a:rPr>
              <a:t>Subfield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of</a:t>
            </a:r>
            <a:r>
              <a:rPr b="1" lang="en">
                <a:solidFill>
                  <a:srgbClr val="CC0000"/>
                </a:solidFill>
              </a:rPr>
              <a:t> Machine Learning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that focuses on </a:t>
            </a:r>
            <a:r>
              <a:rPr b="1" lang="en">
                <a:solidFill>
                  <a:srgbClr val="CC0000"/>
                </a:solidFill>
              </a:rPr>
              <a:t>Neural Networks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(Inspired from Biological neurons) to develop</a:t>
            </a:r>
            <a:r>
              <a:rPr lang="en"/>
              <a:t> </a:t>
            </a:r>
            <a:r>
              <a:rPr b="1" lang="en">
                <a:solidFill>
                  <a:srgbClr val="CC0000"/>
                </a:solidFill>
              </a:rPr>
              <a:t>learning models.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84" name="Google Shape;8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94650" y="330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Relationship in AI, ML and DL</a:t>
            </a:r>
            <a:endParaRPr b="1" sz="3020"/>
          </a:p>
        </p:txBody>
      </p:sp>
      <p:grpSp>
        <p:nvGrpSpPr>
          <p:cNvPr id="90" name="Google Shape;90;p16"/>
          <p:cNvGrpSpPr/>
          <p:nvPr/>
        </p:nvGrpSpPr>
        <p:grpSpPr>
          <a:xfrm>
            <a:off x="846167" y="1120035"/>
            <a:ext cx="7571273" cy="3977215"/>
            <a:chOff x="933200" y="826475"/>
            <a:chExt cx="7043700" cy="3803400"/>
          </a:xfrm>
        </p:grpSpPr>
        <p:sp>
          <p:nvSpPr>
            <p:cNvPr id="91" name="Google Shape;91;p16"/>
            <p:cNvSpPr/>
            <p:nvPr/>
          </p:nvSpPr>
          <p:spPr>
            <a:xfrm>
              <a:off x="933200" y="826475"/>
              <a:ext cx="7043700" cy="3803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2732775" y="1227300"/>
              <a:ext cx="4977600" cy="2688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3592975" y="2426350"/>
              <a:ext cx="2785200" cy="12081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6"/>
            <p:cNvSpPr txBox="1"/>
            <p:nvPr/>
          </p:nvSpPr>
          <p:spPr>
            <a:xfrm>
              <a:off x="1068975" y="2312500"/>
              <a:ext cx="1888800" cy="108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Artificial Intelligence: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Search Algorithms, Rule Based Systems, Statistical Inference, Machine Learning 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6"/>
            <p:cNvSpPr txBox="1"/>
            <p:nvPr/>
          </p:nvSpPr>
          <p:spPr>
            <a:xfrm>
              <a:off x="4282900" y="1466900"/>
              <a:ext cx="1951800" cy="91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Machine Learning: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SVM, Tree Algorithms, Nearest neighbors, bagging, boosting, Deep Learning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6"/>
            <p:cNvSpPr txBox="1"/>
            <p:nvPr/>
          </p:nvSpPr>
          <p:spPr>
            <a:xfrm>
              <a:off x="4200650" y="2639050"/>
              <a:ext cx="1951800" cy="91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Deep Learning: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FCNs, CNNs, RNNs, Transformers, Autoencoders, GANs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" name="Google Shape;9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>
                <a:solidFill>
                  <a:srgbClr val="0C0C0C"/>
                </a:solidFill>
              </a:rPr>
              <a:t>Supervised learning:</a:t>
            </a:r>
            <a:endParaRPr b="1" sz="3000"/>
          </a:p>
        </p:txBody>
      </p:sp>
      <p:sp>
        <p:nvSpPr>
          <p:cNvPr id="103" name="Google Shape;103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C0C0C"/>
                </a:solidFill>
              </a:rPr>
              <a:t>Supervised learning is a category of </a:t>
            </a:r>
            <a:r>
              <a:rPr b="1" lang="en">
                <a:solidFill>
                  <a:srgbClr val="FF0000"/>
                </a:solidFill>
              </a:rPr>
              <a:t>machine learning </a:t>
            </a:r>
            <a:r>
              <a:rPr lang="en">
                <a:solidFill>
                  <a:srgbClr val="0C0C0C"/>
                </a:solidFill>
              </a:rPr>
              <a:t>that </a:t>
            </a:r>
            <a:r>
              <a:rPr b="1" lang="en">
                <a:solidFill>
                  <a:srgbClr val="FF0000"/>
                </a:solidFill>
              </a:rPr>
              <a:t>uses labeled datasets </a:t>
            </a:r>
            <a:r>
              <a:rPr lang="en">
                <a:solidFill>
                  <a:srgbClr val="0C0C0C"/>
                </a:solidFill>
              </a:rPr>
              <a:t>to </a:t>
            </a:r>
            <a:r>
              <a:rPr b="1" lang="en">
                <a:solidFill>
                  <a:srgbClr val="FF0000"/>
                </a:solidFill>
              </a:rPr>
              <a:t>train algorithms </a:t>
            </a:r>
            <a:r>
              <a:rPr lang="en">
                <a:solidFill>
                  <a:srgbClr val="0C0C0C"/>
                </a:solidFill>
              </a:rPr>
              <a:t>to predict outcomes and recognize patterns. </a:t>
            </a:r>
            <a:endParaRPr/>
          </a:p>
        </p:txBody>
      </p:sp>
      <p:sp>
        <p:nvSpPr>
          <p:cNvPr id="104" name="Google Shape;10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3"/>
          <p:cNvPicPr preferRelativeResize="0"/>
          <p:nvPr/>
        </p:nvPicPr>
        <p:blipFill rotWithShape="1">
          <a:blip r:embed="rId3">
            <a:alphaModFix/>
          </a:blip>
          <a:srcRect b="6493" l="677" r="2149" t="2484"/>
          <a:stretch/>
        </p:blipFill>
        <p:spPr>
          <a:xfrm>
            <a:off x="1544715" y="2004803"/>
            <a:ext cx="5921407" cy="2881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625" y="249675"/>
            <a:ext cx="7615975" cy="4833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9"/>
          <p:cNvCxnSpPr/>
          <p:nvPr/>
        </p:nvCxnSpPr>
        <p:spPr>
          <a:xfrm>
            <a:off x="1178150" y="2820625"/>
            <a:ext cx="71202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 txBox="1"/>
          <p:nvPr>
            <p:ph type="title"/>
          </p:nvPr>
        </p:nvSpPr>
        <p:spPr>
          <a:xfrm>
            <a:off x="311700" y="521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40"/>
              <a:t>Some supervised algorithms:</a:t>
            </a:r>
            <a:endParaRPr/>
          </a:p>
        </p:txBody>
      </p:sp>
      <p:sp>
        <p:nvSpPr>
          <p:cNvPr id="118" name="Google Shape;118;p4"/>
          <p:cNvSpPr txBox="1"/>
          <p:nvPr>
            <p:ph idx="1" type="body"/>
          </p:nvPr>
        </p:nvSpPr>
        <p:spPr>
          <a:xfrm>
            <a:off x="311700" y="1229150"/>
            <a:ext cx="8520600" cy="18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k-Nearest Neighbors 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Support Vector Machines (SVMs)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Linear Regression 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Logistic Regression 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Decision Trees 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Random Forests </a:t>
            </a:r>
            <a:endParaRPr/>
          </a:p>
        </p:txBody>
      </p:sp>
      <p:sp>
        <p:nvSpPr>
          <p:cNvPr id="119" name="Google Shape;1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